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66" r:id="rId2"/>
    <p:sldId id="402" r:id="rId3"/>
    <p:sldId id="404" r:id="rId4"/>
    <p:sldId id="403" r:id="rId5"/>
    <p:sldId id="405" r:id="rId6"/>
    <p:sldId id="407" r:id="rId7"/>
    <p:sldId id="408" r:id="rId8"/>
    <p:sldId id="406" r:id="rId9"/>
    <p:sldId id="281" r:id="rId10"/>
    <p:sldId id="368" r:id="rId11"/>
    <p:sldId id="349" r:id="rId12"/>
    <p:sldId id="350" r:id="rId13"/>
    <p:sldId id="347" r:id="rId14"/>
    <p:sldId id="369" r:id="rId15"/>
    <p:sldId id="370" r:id="rId16"/>
    <p:sldId id="371" r:id="rId17"/>
    <p:sldId id="378" r:id="rId18"/>
    <p:sldId id="379" r:id="rId19"/>
    <p:sldId id="380" r:id="rId20"/>
    <p:sldId id="381" r:id="rId21"/>
    <p:sldId id="377" r:id="rId22"/>
    <p:sldId id="373" r:id="rId23"/>
    <p:sldId id="374" r:id="rId24"/>
    <p:sldId id="375" r:id="rId25"/>
    <p:sldId id="376" r:id="rId26"/>
    <p:sldId id="386" r:id="rId27"/>
    <p:sldId id="382" r:id="rId28"/>
    <p:sldId id="383" r:id="rId29"/>
    <p:sldId id="388" r:id="rId30"/>
    <p:sldId id="389" r:id="rId31"/>
    <p:sldId id="387" r:id="rId32"/>
    <p:sldId id="384" r:id="rId33"/>
    <p:sldId id="385" r:id="rId34"/>
    <p:sldId id="372" r:id="rId35"/>
    <p:sldId id="392" r:id="rId36"/>
    <p:sldId id="390" r:id="rId37"/>
    <p:sldId id="391" r:id="rId38"/>
    <p:sldId id="393" r:id="rId39"/>
    <p:sldId id="396" r:id="rId40"/>
    <p:sldId id="394" r:id="rId41"/>
    <p:sldId id="397" r:id="rId42"/>
    <p:sldId id="395" r:id="rId43"/>
    <p:sldId id="400" r:id="rId44"/>
    <p:sldId id="39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10012"/>
    <a:srgbClr val="E2AC01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7" autoAdjust="0"/>
    <p:restoredTop sz="88854"/>
  </p:normalViewPr>
  <p:slideViewPr>
    <p:cSldViewPr snapToGrid="0" snapToObjects="1">
      <p:cViewPr>
        <p:scale>
          <a:sx n="98" d="100"/>
          <a:sy n="98" d="100"/>
        </p:scale>
        <p:origin x="19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9/29/17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9/29/17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books.org/wiki/Data_Mining_Algorithms_In_R/Frequent_Pattern_Mining/The_FP-Growth_Algorith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strike="sngStrike" dirty="0" smtClean="0"/>
              <a:t>Individual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project!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(Respect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Dame’s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teamwork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tradition: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Fighting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Irish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strong?)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voting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result</a:t>
            </a:r>
            <a:endParaRPr lang="zh-CN" altLang="en-US" sz="2400" dirty="0" smtClean="0"/>
          </a:p>
          <a:p>
            <a:r>
              <a:rPr lang="en-US" altLang="zh-CN" sz="2400" dirty="0" smtClean="0"/>
              <a:t>Project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nstruction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[updated]: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/>
          </a:p>
          <a:p>
            <a:r>
              <a:rPr lang="en-US" altLang="zh-CN" sz="2400" dirty="0" smtClean="0"/>
              <a:t>HW3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[updated</a:t>
            </a:r>
            <a:r>
              <a:rPr lang="en-US" altLang="zh-CN" sz="2400" dirty="0"/>
              <a:t>]:</a:t>
            </a:r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86557"/>
            <a:ext cx="7850777" cy="1063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9" y="4697565"/>
            <a:ext cx="5669279" cy="21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Chapter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8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“...the process of automatically discovering </a:t>
            </a:r>
            <a:r>
              <a:rPr lang="en-US" sz="2400" i="1" dirty="0">
                <a:solidFill>
                  <a:srgbClr val="C00000"/>
                </a:solidFill>
              </a:rPr>
              <a:t>useful information</a:t>
            </a:r>
            <a:r>
              <a:rPr lang="en-US" sz="2400" dirty="0"/>
              <a:t> in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repositories of data.”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 </a:t>
            </a:r>
            <a:r>
              <a:rPr lang="en-US" sz="2400" i="1" dirty="0" smtClean="0"/>
              <a:t>Introduction </a:t>
            </a:r>
            <a:r>
              <a:rPr lang="en-US" sz="2400" i="1" dirty="0"/>
              <a:t>to Data Mining </a:t>
            </a:r>
            <a:r>
              <a:rPr lang="en-US" sz="2400" dirty="0"/>
              <a:t>(Tan, Steinbach, &amp; Kumar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patterns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data.”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Practical Machine Learning Tools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(Witten, Frank, &amp; Hall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interesting patterns and knowledge</a:t>
            </a:r>
            <a:r>
              <a:rPr lang="en-US" sz="2400" dirty="0"/>
              <a:t> from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amounts of data</a:t>
            </a:r>
            <a:r>
              <a:rPr lang="en-US" sz="2400" dirty="0" smtClean="0"/>
              <a:t>.”</a:t>
            </a:r>
            <a:r>
              <a:rPr lang="en-US" sz="2400" dirty="0"/>
              <a:t>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Concepts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(Han, </a:t>
            </a:r>
            <a:r>
              <a:rPr lang="en-US" sz="2400" dirty="0" err="1"/>
              <a:t>Kambler</a:t>
            </a:r>
            <a:r>
              <a:rPr lang="en-US" sz="2400" dirty="0"/>
              <a:t>, &amp; Pei)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Definition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“...the art and craft of extracting </a:t>
            </a:r>
            <a:r>
              <a:rPr lang="en-US" i="1" dirty="0" smtClean="0">
                <a:solidFill>
                  <a:srgbClr val="C00000"/>
                </a:solidFill>
              </a:rPr>
              <a:t>knowledge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i="1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bodies of </a:t>
            </a:r>
            <a:r>
              <a:rPr lang="en-US" i="1" dirty="0">
                <a:solidFill>
                  <a:srgbClr val="C00000"/>
                </a:solidFill>
              </a:rPr>
              <a:t>structured and unstructured</a:t>
            </a:r>
            <a:r>
              <a:rPr lang="en-US" dirty="0"/>
              <a:t> data using methods from many disciplines, including (but not limited to) </a:t>
            </a:r>
            <a:r>
              <a:rPr lang="en-US" u="sng" dirty="0"/>
              <a:t>machine learning</a:t>
            </a:r>
            <a:r>
              <a:rPr lang="en-US" dirty="0"/>
              <a:t>, </a:t>
            </a:r>
            <a:r>
              <a:rPr lang="en-US" u="sng" dirty="0"/>
              <a:t>databases</a:t>
            </a:r>
            <a:r>
              <a:rPr lang="en-US" dirty="0"/>
              <a:t>, </a:t>
            </a:r>
            <a:r>
              <a:rPr lang="en-US" u="sng" dirty="0"/>
              <a:t>probability</a:t>
            </a:r>
            <a:r>
              <a:rPr lang="en-US" dirty="0"/>
              <a:t> and </a:t>
            </a:r>
            <a:r>
              <a:rPr lang="en-US" u="sng" dirty="0"/>
              <a:t>statistics</a:t>
            </a:r>
            <a:r>
              <a:rPr lang="en-US" dirty="0"/>
              <a:t>, </a:t>
            </a:r>
            <a:r>
              <a:rPr lang="en-US" u="sng" dirty="0"/>
              <a:t>information theory</a:t>
            </a:r>
            <a:r>
              <a:rPr lang="en-US" dirty="0"/>
              <a:t>, and </a:t>
            </a:r>
            <a:r>
              <a:rPr lang="en-US" u="sng" dirty="0"/>
              <a:t>data visualization</a:t>
            </a:r>
            <a:r>
              <a:rPr lang="en-US" dirty="0"/>
              <a:t>.”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Informal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(Task)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en-US" altLang="zh-CN" dirty="0" smtClean="0">
                <a:solidFill>
                  <a:schemeClr val="tx1"/>
                </a:solidFill>
              </a:rPr>
              <a:t>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(Learning?)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Cleaning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Integration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Task-Relevant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Mining/Machine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Pattern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Notations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312" y="2887682"/>
            <a:ext cx="37146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Why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“</a:t>
            </a:r>
            <a:r>
              <a:rPr lang="en-US" altLang="zh-CN" b="1" dirty="0" err="1" smtClean="0"/>
              <a:t>SciBot</a:t>
            </a:r>
            <a:r>
              <a:rPr lang="en-US" altLang="zh-CN" b="1" dirty="0" smtClean="0"/>
              <a:t>”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science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research?</a:t>
            </a:r>
            <a:endParaRPr lang="zh-CN" altLang="en-US" b="1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ntegration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word_word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entity_type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4: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Collaboration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author_author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5: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Problem-method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problem_method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6: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(item: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method,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conference)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7: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(item: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paper,</a:t>
            </a:r>
            <a:r>
              <a:rPr lang="zh-CN" altLang="en-US" dirty="0"/>
              <a:t> </a:t>
            </a:r>
            <a:r>
              <a:rPr lang="en-US" altLang="zh-CN" dirty="0" smtClean="0"/>
              <a:t>cluster: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conference)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70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2: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Getting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to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know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your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Description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object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attribute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types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Transactions,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sequences,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graphs/networks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Nominal,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binary,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ordinal,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numeric</a:t>
            </a:r>
            <a:endParaRPr lang="zh-CN" altLang="en-US" sz="2400" dirty="0" smtClean="0"/>
          </a:p>
          <a:p>
            <a:r>
              <a:rPr lang="en-US" altLang="zh-CN" sz="2800" dirty="0" smtClean="0"/>
              <a:t>Statistical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description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d</a:t>
            </a:r>
            <a:r>
              <a:rPr lang="en-US" altLang="en-US" sz="2800" dirty="0" smtClean="0"/>
              <a:t>ata </a:t>
            </a:r>
          </a:p>
          <a:p>
            <a:pPr lvl="1"/>
            <a:r>
              <a:rPr lang="en-US" altLang="zh-CN" sz="2400" dirty="0" smtClean="0"/>
              <a:t>Central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tendency: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median,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</a:t>
            </a:r>
            <a:r>
              <a:rPr lang="en-US" altLang="en-US" sz="2400" dirty="0" smtClean="0"/>
              <a:t>, max, min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Outlier-ness: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Variance,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standard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deviation,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Z-score</a:t>
            </a:r>
            <a:r>
              <a:rPr lang="en-US" altLang="en-US" sz="2400" dirty="0" smtClean="0"/>
              <a:t> </a:t>
            </a:r>
            <a:r>
              <a:rPr lang="mr-IN" altLang="en-US" sz="2400" dirty="0" smtClean="0"/>
              <a:t>…</a:t>
            </a:r>
            <a:endParaRPr lang="en-US" altLang="en-US" sz="2400" dirty="0" smtClean="0"/>
          </a:p>
          <a:p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visualization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Boxplot,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histogram,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chart,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quantile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plot,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Q-Q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plot,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scatter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plot;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cloud,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</a:t>
            </a:r>
            <a:r>
              <a:rPr lang="mr-IN" altLang="zh-CN" sz="2400" dirty="0" smtClean="0"/>
              <a:t>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5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Distance</a:t>
            </a:r>
            <a:r>
              <a:rPr lang="zh-CN" altLang="en-US" smtClean="0"/>
              <a:t> </a:t>
            </a:r>
            <a:r>
              <a:rPr lang="en-US" altLang="zh-CN" smtClean="0"/>
              <a:t>and</a:t>
            </a:r>
            <a:r>
              <a:rPr lang="zh-CN" altLang="en-US" smtClean="0"/>
              <a:t> </a:t>
            </a:r>
            <a:r>
              <a:rPr lang="en-US" altLang="zh-CN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Minkowski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distance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Manhattan,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Euclidean,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supremum</a:t>
            </a:r>
            <a:r>
              <a:rPr lang="en-US" altLang="zh-CN" sz="2400" dirty="0" smtClean="0"/>
              <a:t>”</a:t>
            </a:r>
            <a:endParaRPr lang="zh-CN" altLang="en-US" sz="2400" dirty="0" smtClean="0"/>
          </a:p>
          <a:p>
            <a:r>
              <a:rPr lang="en-US" altLang="zh-CN" sz="2800" dirty="0" smtClean="0"/>
              <a:t>Similarity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</a:t>
            </a:r>
            <a:endParaRPr lang="zh-CN" altLang="en-US" sz="2800" dirty="0" smtClean="0"/>
          </a:p>
          <a:p>
            <a:pPr lvl="1"/>
            <a:r>
              <a:rPr lang="en-US" altLang="zh-CN" sz="2400" dirty="0" err="1" smtClean="0"/>
              <a:t>Jaccard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Cosine</a:t>
            </a:r>
            <a:endParaRPr lang="zh-CN" altLang="en-US" sz="2400" dirty="0" smtClean="0"/>
          </a:p>
          <a:p>
            <a:r>
              <a:rPr lang="en-US" altLang="zh-CN" sz="2800" dirty="0" smtClean="0"/>
              <a:t>Distribution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difference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KL-Divergence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HW1-Q2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6" y="1195570"/>
            <a:ext cx="9079283" cy="2435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0" y="3696788"/>
            <a:ext cx="3902529" cy="3122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49" y="3696788"/>
            <a:ext cx="3954071" cy="31220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263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062904" cy="5303837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3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HW1-Q5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" y="1600200"/>
            <a:ext cx="7653906" cy="4525963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6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Announcement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Comparative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grading</a:t>
            </a:r>
            <a:endParaRPr lang="zh-CN" altLang="en-US" sz="2800" dirty="0"/>
          </a:p>
          <a:p>
            <a:pPr lvl="1"/>
            <a:r>
              <a:rPr lang="en-US" altLang="zh-CN" sz="2000" dirty="0" smtClean="0"/>
              <a:t>Project</a:t>
            </a:r>
            <a:r>
              <a:rPr lang="mr-IN" altLang="zh-CN" sz="2000" dirty="0" smtClean="0"/>
              <a:t>…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Traditional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open-style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grading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subjective.</a:t>
            </a:r>
            <a:endParaRPr lang="zh-CN" altLang="en-US" sz="2000" dirty="0" smtClean="0"/>
          </a:p>
          <a:p>
            <a:r>
              <a:rPr lang="en-US" altLang="zh-CN" sz="2800" dirty="0" smtClean="0"/>
              <a:t>Project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introduction</a:t>
            </a:r>
            <a:r>
              <a:rPr lang="zh-CN" altLang="en-US" sz="2800" dirty="0"/>
              <a:t> </a:t>
            </a:r>
            <a:r>
              <a:rPr lang="en-US" altLang="zh-CN" sz="2800" dirty="0"/>
              <a:t>slides</a:t>
            </a:r>
            <a:r>
              <a:rPr lang="zh-CN" altLang="en-US" sz="2800" dirty="0"/>
              <a:t> </a:t>
            </a:r>
            <a:r>
              <a:rPr lang="en-US" altLang="zh-CN" sz="2800" dirty="0"/>
              <a:t>[updated</a:t>
            </a:r>
            <a:r>
              <a:rPr lang="en-US" altLang="zh-CN" sz="2800" dirty="0" smtClean="0"/>
              <a:t>]:</a:t>
            </a:r>
            <a:endParaRPr lang="zh-CN" altLang="en-US" sz="2800" dirty="0" smtClean="0"/>
          </a:p>
          <a:p>
            <a:endParaRPr lang="zh-CN" altLang="en-US" sz="2800" dirty="0"/>
          </a:p>
          <a:p>
            <a:endParaRPr lang="zh-CN" altLang="en-US" sz="2800" dirty="0" smtClean="0"/>
          </a:p>
          <a:p>
            <a:endParaRPr lang="zh-CN" altLang="en-US" sz="2800" dirty="0"/>
          </a:p>
          <a:p>
            <a:endParaRPr lang="zh-CN" altLang="en-US" sz="2800" dirty="0" smtClean="0"/>
          </a:p>
          <a:p>
            <a:r>
              <a:rPr lang="en-US" altLang="zh-CN" sz="2800" dirty="0"/>
              <a:t>Project</a:t>
            </a:r>
            <a:r>
              <a:rPr lang="zh-CN" altLang="en-US" sz="2800" dirty="0"/>
              <a:t> </a:t>
            </a:r>
            <a:r>
              <a:rPr lang="en-US" altLang="zh-CN" sz="2800" dirty="0"/>
              <a:t>instruction</a:t>
            </a:r>
            <a:r>
              <a:rPr lang="zh-CN" altLang="en-US" sz="2800" dirty="0"/>
              <a:t> </a:t>
            </a:r>
            <a:r>
              <a:rPr lang="en-US" altLang="zh-CN" sz="2800" dirty="0"/>
              <a:t>[updated]:</a:t>
            </a:r>
            <a:endParaRPr lang="zh-CN" altLang="en-US" sz="2800" dirty="0"/>
          </a:p>
          <a:p>
            <a:endParaRPr lang="zh-CN" altLang="en-US" sz="2800" dirty="0" smtClean="0"/>
          </a:p>
          <a:p>
            <a:endParaRPr lang="zh-CN" altLang="en-US" sz="2800" dirty="0"/>
          </a:p>
          <a:p>
            <a:endParaRPr lang="zh-CN" altLang="en-US" sz="2800" dirty="0" smtClean="0"/>
          </a:p>
          <a:p>
            <a:endParaRPr lang="zh-CN" altLang="en-US" sz="2800" dirty="0"/>
          </a:p>
          <a:p>
            <a:endParaRPr lang="zh-CN" altLang="en-US" sz="2800" dirty="0" smtClean="0"/>
          </a:p>
          <a:p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0" y="3051806"/>
            <a:ext cx="7416380" cy="2034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0" y="5543664"/>
            <a:ext cx="7368247" cy="131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65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HW1-Q6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56" y="1600200"/>
            <a:ext cx="7516687" cy="4525963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/>
              <a:t>3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Processing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Cleaning</a:t>
            </a:r>
            <a:r>
              <a:rPr lang="en-US" altLang="zh-CN" dirty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Cleaning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Incomplete/missing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(Cleaning)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Global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constant,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probable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endParaRPr lang="zh-CN" altLang="en-US" sz="2000" dirty="0" smtClean="0"/>
          </a:p>
          <a:p>
            <a:r>
              <a:rPr lang="en-US" altLang="zh-CN" sz="2400" dirty="0" smtClean="0"/>
              <a:t>Noisy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(Cleaning)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Binning,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regression,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outlier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detection,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clustering,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semi-supervised</a:t>
            </a:r>
            <a:endParaRPr lang="zh-CN" altLang="en-US" sz="2000" dirty="0" smtClean="0"/>
          </a:p>
          <a:p>
            <a:r>
              <a:rPr lang="en-US" altLang="zh-CN" sz="2400" dirty="0" smtClean="0"/>
              <a:t>Redundancy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(Integration)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endParaRPr lang="zh-CN" altLang="en-US" sz="2400" dirty="0" smtClean="0"/>
          </a:p>
          <a:p>
            <a:pPr lvl="2"/>
            <a:r>
              <a:rPr lang="en-US" altLang="zh-CN" sz="2000" dirty="0" smtClean="0"/>
              <a:t>Categorical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attributes</a:t>
            </a:r>
            <a:r>
              <a:rPr lang="zh-CN" altLang="en-US" sz="2000" dirty="0" smtClean="0"/>
              <a:t> </a:t>
            </a:r>
            <a:r>
              <a:rPr lang="zh-CN" altLang="en-US" sz="2000" dirty="0" smtClean="0">
                <a:sym typeface="Wingdings"/>
              </a:rPr>
              <a:t> </a:t>
            </a:r>
            <a:r>
              <a:rPr lang="en-US" altLang="zh-CN" sz="2000" dirty="0" smtClean="0"/>
              <a:t>Chi-square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test: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hypothesis,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calculation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Numerical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attributes</a:t>
            </a:r>
            <a:r>
              <a:rPr lang="zh-CN" altLang="en-US" sz="2000" dirty="0" smtClean="0"/>
              <a:t> </a:t>
            </a:r>
            <a:r>
              <a:rPr lang="zh-CN" altLang="en-US" sz="2000" dirty="0" smtClean="0">
                <a:sym typeface="Wingdings"/>
              </a:rPr>
              <a:t> </a:t>
            </a:r>
            <a:r>
              <a:rPr lang="en-US" altLang="zh-CN" sz="2000" dirty="0" smtClean="0"/>
              <a:t>Covariance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analysis: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Positive,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negative,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independence,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covariance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8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reduction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Parametric: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Regression,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log-liner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Non-parametric: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Histogram,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(stratified)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sampling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Min-max/Z-score/Decimal-scaling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normalization</a:t>
            </a:r>
            <a:endParaRPr lang="zh-CN" altLang="en-US" sz="2400" dirty="0" smtClean="0"/>
          </a:p>
          <a:p>
            <a:r>
              <a:rPr lang="en-US" altLang="zh-CN" sz="2800" dirty="0" smtClean="0"/>
              <a:t>Dimension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reduction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“Curse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dimensionality”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selection</a:t>
            </a:r>
            <a:endParaRPr lang="zh-CN" altLang="en-US" sz="2400" dirty="0" smtClean="0"/>
          </a:p>
          <a:p>
            <a:pPr lvl="2"/>
            <a:r>
              <a:rPr lang="en-US" altLang="zh-CN" sz="2000" dirty="0" smtClean="0"/>
              <a:t>Attribute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subset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selection</a:t>
            </a:r>
            <a:endParaRPr lang="zh-CN" altLang="en-US" sz="2000" dirty="0" smtClean="0"/>
          </a:p>
          <a:p>
            <a:pPr lvl="1"/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extraction</a:t>
            </a:r>
            <a:endParaRPr lang="zh-CN" altLang="en-US" sz="2400" dirty="0" smtClean="0"/>
          </a:p>
          <a:p>
            <a:pPr lvl="2"/>
            <a:r>
              <a:rPr lang="en-US" altLang="zh-CN" sz="2000" dirty="0" smtClean="0"/>
              <a:t>Principal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Component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Analysis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(PCA):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Eigenvalue,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Eigenvectors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2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HW1-Q7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0061"/>
            <a:ext cx="8229600" cy="2237074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34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7705"/>
            <a:ext cx="8229600" cy="4370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267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4: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Cube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4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Concepts</a:t>
            </a:r>
            <a:endParaRPr lang="zh-CN" altLang="en-US" sz="2800" dirty="0"/>
          </a:p>
          <a:p>
            <a:pPr lvl="1"/>
            <a:r>
              <a:rPr lang="en-US" altLang="zh-CN" sz="2400" dirty="0"/>
              <a:t>Cell,</a:t>
            </a:r>
            <a:r>
              <a:rPr lang="zh-CN" altLang="en-US" sz="2400" dirty="0"/>
              <a:t> </a:t>
            </a:r>
            <a:r>
              <a:rPr lang="en-US" altLang="zh-CN" sz="2400" dirty="0"/>
              <a:t>Cuboid,</a:t>
            </a:r>
            <a:r>
              <a:rPr lang="zh-CN" altLang="en-US" sz="2400" dirty="0"/>
              <a:t> </a:t>
            </a:r>
            <a:r>
              <a:rPr lang="en-US" altLang="zh-CN" sz="2400" dirty="0"/>
              <a:t>Cube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Dimension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Value,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Dimension</a:t>
            </a:r>
            <a:r>
              <a:rPr lang="zh-CN" altLang="en-US" sz="2400" dirty="0"/>
              <a:t> </a:t>
            </a:r>
            <a:r>
              <a:rPr lang="en-US" altLang="zh-CN" sz="2400" dirty="0"/>
              <a:t>Level,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Dimension</a:t>
            </a:r>
            <a:endParaRPr lang="zh-CN" altLang="en-US" sz="2400" dirty="0"/>
          </a:p>
          <a:p>
            <a:r>
              <a:rPr lang="en-US" altLang="zh-CN" sz="2800" dirty="0" smtClean="0"/>
              <a:t>Components</a:t>
            </a:r>
            <a:endParaRPr lang="zh-CN" altLang="en-US" sz="2800" dirty="0"/>
          </a:p>
          <a:p>
            <a:pPr lvl="1"/>
            <a:r>
              <a:rPr lang="en-US" altLang="zh-CN" sz="2400" dirty="0"/>
              <a:t>Dimension</a:t>
            </a:r>
            <a:r>
              <a:rPr lang="zh-CN" altLang="en-US" sz="2400" dirty="0"/>
              <a:t> </a:t>
            </a:r>
            <a:r>
              <a:rPr lang="en-US" altLang="zh-CN" sz="2400" dirty="0"/>
              <a:t>tables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Fact</a:t>
            </a:r>
            <a:r>
              <a:rPr lang="zh-CN" altLang="en-US" sz="2400" dirty="0"/>
              <a:t> </a:t>
            </a:r>
            <a:r>
              <a:rPr lang="en-US" altLang="zh-CN" sz="2400" dirty="0"/>
              <a:t>tables</a:t>
            </a:r>
            <a:endParaRPr lang="zh-CN" altLang="en-US" sz="2400" dirty="0"/>
          </a:p>
          <a:p>
            <a:pPr lvl="1"/>
            <a:r>
              <a:rPr lang="en-US" altLang="zh-CN" sz="2400" dirty="0"/>
              <a:t>Concept</a:t>
            </a:r>
            <a:r>
              <a:rPr lang="zh-CN" altLang="en-US" sz="2400" dirty="0"/>
              <a:t> </a:t>
            </a:r>
            <a:r>
              <a:rPr lang="en-US" altLang="zh-CN" sz="2400" dirty="0"/>
              <a:t>hierarchy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Measures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Schemas: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What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they?</a:t>
            </a:r>
            <a:endParaRPr lang="zh-CN" altLang="en-US" sz="2400" b="1" dirty="0"/>
          </a:p>
          <a:p>
            <a:r>
              <a:rPr lang="en-US" altLang="zh-CN" sz="2800" dirty="0" smtClean="0"/>
              <a:t>Operations: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What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are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they?</a:t>
            </a:r>
            <a:endParaRPr lang="zh-CN" altLang="en-US" sz="2800" b="1" dirty="0"/>
          </a:p>
          <a:p>
            <a:r>
              <a:rPr lang="en-US" altLang="zh-CN" sz="2800" dirty="0" smtClean="0"/>
              <a:t>Materialization: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What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are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they?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27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Iceberg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altLang="zh-CN" dirty="0" smtClean="0"/>
              <a:t>Iceberg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condition: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min_sup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(count)</a:t>
            </a:r>
            <a:endParaRPr lang="zh-CN" alt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altLang="zh-CN" dirty="0" smtClean="0"/>
              <a:t>Assumption: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“If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cells:</a:t>
            </a:r>
            <a:r>
              <a:rPr lang="mr-IN" altLang="zh-CN" dirty="0" smtClean="0"/>
              <a:t>…</a:t>
            </a:r>
            <a:r>
              <a:rPr lang="en-US" altLang="zh-CN" dirty="0" smtClean="0"/>
              <a:t>”</a:t>
            </a:r>
            <a:endParaRPr lang="zh-CN" alt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altLang="zh-CN" dirty="0" smtClean="0"/>
              <a:t>Constraints</a:t>
            </a:r>
            <a:endParaRPr lang="zh-CN" altLang="en-US" dirty="0"/>
          </a:p>
          <a:p>
            <a:pPr marL="742950" lvl="2" indent="-342900"/>
            <a:r>
              <a:rPr lang="en-US" altLang="zh-CN" b="1" dirty="0" smtClean="0"/>
              <a:t>Iceberg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Non-empty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iceberg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zh-CN" altLang="en-US" dirty="0" smtClean="0"/>
          </a:p>
          <a:p>
            <a:pPr marL="742950" lvl="2" indent="-342900"/>
            <a:r>
              <a:rPr lang="en-US" altLang="zh-CN" b="1" dirty="0" smtClean="0"/>
              <a:t>Base/Aggregate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en-US" altLang="zh-CN" dirty="0" smtClean="0"/>
              <a:t>/cuboids</a:t>
            </a:r>
            <a:endParaRPr lang="zh-CN" altLang="en-US" dirty="0" smtClean="0"/>
          </a:p>
          <a:p>
            <a:pPr marL="742950" lvl="2" indent="-342900"/>
            <a:r>
              <a:rPr lang="en-US" altLang="zh-CN" b="1" dirty="0" smtClean="0"/>
              <a:t>Closed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5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HW2-Q1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4" y="1209535"/>
            <a:ext cx="7001691" cy="2889586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4" y="4195646"/>
            <a:ext cx="6871063" cy="2465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154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 smtClean="0">
                <a:solidFill>
                  <a:srgbClr val="FF0000"/>
                </a:solidFill>
              </a:rPr>
              <a:t>PRINCIPLE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7091" y="2484009"/>
            <a:ext cx="8489824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Enable </a:t>
            </a:r>
            <a:r>
              <a:rPr lang="en-US" altLang="zh-CN" sz="44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more</a:t>
            </a: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4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interesting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,</a:t>
            </a:r>
            <a:r>
              <a:rPr lang="zh-CN" alt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4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powerful</a:t>
            </a:r>
            <a:endParaRPr lang="zh-CN" altLang="en-US" sz="4400" b="1" u="sng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eatures</a:t>
            </a:r>
            <a:r>
              <a:rPr lang="zh-CN" alt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for </a:t>
            </a: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your </a:t>
            </a:r>
            <a:r>
              <a:rPr lang="en-US" altLang="zh-CN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SciBot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!!!</a:t>
            </a:r>
            <a:endParaRPr lang="zh-CN" altLang="en-US" sz="4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zh-CN" altLang="en-US" sz="4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CN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Surprise </a:t>
            </a:r>
            <a:r>
              <a:rPr lang="en-US" altLang="zh-CN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graders!</a:t>
            </a:r>
          </a:p>
        </p:txBody>
      </p:sp>
    </p:spTree>
    <p:extLst>
      <p:ext uri="{BB962C8B-B14F-4D97-AF65-F5344CB8AC3E}">
        <p14:creationId xmlns:p14="http://schemas.microsoft.com/office/powerpoint/2010/main" val="548230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HW2-Q3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0" y="1278968"/>
            <a:ext cx="6873963" cy="18464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0" y="3200685"/>
            <a:ext cx="6348547" cy="36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/>
              <a:t>5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Cube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Computation,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Warehouse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OLAP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Concepts,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75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Multi-way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array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aggregation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en-US" altLang="zh-CN" sz="2800" dirty="0">
                <a:solidFill>
                  <a:srgbClr val="FF0000"/>
                </a:solidFill>
              </a:rPr>
              <a:t>×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/>
              <a:t>Apriori</a:t>
            </a:r>
            <a:r>
              <a:rPr lang="zh-CN" altLang="en-US" sz="2800" dirty="0"/>
              <a:t> </a:t>
            </a:r>
            <a:r>
              <a:rPr lang="en-US" altLang="zh-CN" sz="2800" dirty="0"/>
              <a:t>property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iceberg</a:t>
            </a:r>
            <a:r>
              <a:rPr lang="zh-CN" altLang="en-US" sz="2800" dirty="0"/>
              <a:t> </a:t>
            </a:r>
            <a:r>
              <a:rPr lang="en-US" altLang="zh-CN" sz="2800" dirty="0"/>
              <a:t>cube;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×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high</a:t>
            </a:r>
            <a:r>
              <a:rPr lang="zh-CN" altLang="en-US" sz="2800" dirty="0"/>
              <a:t> </a:t>
            </a:r>
            <a:r>
              <a:rPr lang="en-US" altLang="zh-CN" sz="2800" dirty="0"/>
              <a:t>dimensionality</a:t>
            </a:r>
            <a:r>
              <a:rPr lang="en-US" altLang="zh-CN" sz="2800" dirty="0" smtClean="0"/>
              <a:t>)</a:t>
            </a:r>
            <a:endParaRPr lang="zh-CN" altLang="en-US" sz="2800" dirty="0" smtClean="0"/>
          </a:p>
          <a:p>
            <a:pPr lvl="1"/>
            <a:r>
              <a:rPr lang="en-US" altLang="zh-CN" dirty="0" smtClean="0"/>
              <a:t>ABC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{AB,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C,</a:t>
            </a:r>
            <a:r>
              <a:rPr lang="zh-CN" altLang="en-US" dirty="0" smtClean="0"/>
              <a:t> </a:t>
            </a:r>
            <a:r>
              <a:rPr lang="en-US" altLang="zh-CN" dirty="0"/>
              <a:t>B</a:t>
            </a:r>
            <a:r>
              <a:rPr lang="en-US" altLang="zh-CN" dirty="0" smtClean="0"/>
              <a:t>C}: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How?</a:t>
            </a:r>
            <a:endParaRPr lang="zh-CN" altLang="en-US" dirty="0"/>
          </a:p>
          <a:p>
            <a:r>
              <a:rPr lang="en-US" altLang="zh-CN" sz="2800" dirty="0" smtClean="0"/>
              <a:t>BUC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zh-CN" altLang="en-US" sz="2800" dirty="0" smtClean="0">
                <a:solidFill>
                  <a:srgbClr val="00B050"/>
                </a:solidFill>
              </a:rPr>
              <a:t>√ </a:t>
            </a:r>
            <a:r>
              <a:rPr lang="en-US" altLang="zh-CN" sz="2800" dirty="0" err="1" smtClean="0"/>
              <a:t>Apriori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property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iceberg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cube;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high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dimensionality)</a:t>
            </a:r>
            <a:endParaRPr lang="zh-CN" altLang="en-US" sz="2800" dirty="0" smtClean="0"/>
          </a:p>
          <a:p>
            <a:r>
              <a:rPr lang="en-US" altLang="zh-CN" sz="2800" dirty="0" smtClean="0"/>
              <a:t>Shell-fragment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zh-CN" altLang="en-US" sz="2800" dirty="0">
                <a:solidFill>
                  <a:srgbClr val="00B050"/>
                </a:solidFill>
              </a:rPr>
              <a:t>√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high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dimensionality)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Warehouse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“A data warehouse is a </a:t>
            </a:r>
            <a:r>
              <a:rPr lang="en-US" altLang="en-US" sz="2400" u="sng" dirty="0"/>
              <a:t>subject-oriented</a:t>
            </a:r>
            <a:r>
              <a:rPr lang="en-US" altLang="en-US" sz="2400" dirty="0"/>
              <a:t>,</a:t>
            </a:r>
            <a:r>
              <a:rPr lang="en-US" altLang="en-US" sz="2400" u="sng" dirty="0"/>
              <a:t> integrated</a:t>
            </a:r>
            <a:r>
              <a:rPr lang="en-US" altLang="en-US" sz="2400" dirty="0"/>
              <a:t>, </a:t>
            </a:r>
            <a:r>
              <a:rPr lang="en-US" altLang="en-US" sz="2400" u="sng" dirty="0"/>
              <a:t>time-variant</a:t>
            </a:r>
            <a:r>
              <a:rPr lang="en-US" altLang="en-US" sz="2400" dirty="0"/>
              <a:t>, and </a:t>
            </a:r>
            <a:r>
              <a:rPr lang="en-US" altLang="en-US" sz="2400" u="sng" dirty="0"/>
              <a:t>nonvolatile</a:t>
            </a:r>
            <a:r>
              <a:rPr lang="en-US" altLang="en-US" sz="2400" dirty="0"/>
              <a:t> collection of data in support of management’s decision-making process</a:t>
            </a:r>
            <a:r>
              <a:rPr lang="en-US" altLang="en-US" sz="2400" dirty="0" smtClean="0"/>
              <a:t>.”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27909" y="2076994"/>
            <a:ext cx="13114360" cy="6270082"/>
            <a:chOff x="-2749190" y="2056063"/>
            <a:chExt cx="8646906" cy="4228423"/>
          </a:xfrm>
        </p:grpSpPr>
        <p:graphicFrame>
          <p:nvGraphicFramePr>
            <p:cNvPr id="6" name="Object 3"/>
            <p:cNvGraphicFramePr>
              <a:graphicFrameLocks noGrp="1"/>
            </p:cNvGraphicFramePr>
            <p:nvPr>
              <p:ph type="tbl" idx="1"/>
              <p:extLst>
                <p:ext uri="{D42A27DB-BD31-4B8C-83A1-F6EECF244321}">
                  <p14:modId xmlns:p14="http://schemas.microsoft.com/office/powerpoint/2010/main" val="345595745"/>
                </p:ext>
              </p:extLst>
            </p:nvPr>
          </p:nvGraphicFramePr>
          <p:xfrm>
            <a:off x="-2749190" y="2547636"/>
            <a:ext cx="5838336" cy="2909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6" name="Document" r:id="rId3" imgW="11163300" imgH="5600700" progId="Word.Document.8">
                    <p:embed/>
                  </p:oleObj>
                </mc:Choice>
                <mc:Fallback>
                  <p:oleObj name="Document" r:id="rId3" imgW="11163300" imgH="5600700" progId="Word.Document.8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749190" y="2547636"/>
                          <a:ext cx="5838336" cy="2909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97716" y="2056063"/>
              <a:ext cx="0" cy="42284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005" y="4049486"/>
            <a:ext cx="4180114" cy="3135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HW2-Q4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200687"/>
            <a:ext cx="6779622" cy="3289123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6: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Frequent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Pattern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Mining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Apriori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FP-Growth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55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Itemset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k-</a:t>
            </a:r>
            <a:r>
              <a:rPr lang="en-US" altLang="zh-CN" sz="2800" dirty="0" err="1" smtClean="0"/>
              <a:t>itemset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frequent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k-</a:t>
            </a:r>
            <a:r>
              <a:rPr lang="en-US" altLang="zh-CN" sz="2800" dirty="0" err="1" smtClean="0"/>
              <a:t>itemset</a:t>
            </a:r>
            <a:endParaRPr lang="zh-CN" altLang="en-US" sz="2800" dirty="0" smtClean="0"/>
          </a:p>
          <a:p>
            <a:r>
              <a:rPr lang="en-US" altLang="zh-CN" sz="2800" dirty="0" smtClean="0"/>
              <a:t>Absolute/relative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support</a:t>
            </a:r>
            <a:endParaRPr lang="zh-CN" altLang="en-US" sz="2800" b="1" dirty="0" smtClean="0"/>
          </a:p>
          <a:p>
            <a:r>
              <a:rPr lang="en-US" altLang="zh-CN" sz="2800" dirty="0" smtClean="0"/>
              <a:t>Association: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support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confidence</a:t>
            </a:r>
            <a:endParaRPr lang="zh-CN" altLang="en-US" sz="2800" b="1" dirty="0" smtClean="0"/>
          </a:p>
          <a:p>
            <a:r>
              <a:rPr lang="en-US" altLang="zh-CN" sz="2800" b="1" dirty="0" smtClean="0"/>
              <a:t>Closed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pattern,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pattern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lossy</a:t>
            </a:r>
            <a:r>
              <a:rPr lang="en-US" altLang="zh-CN" sz="2800" dirty="0" smtClean="0"/>
              <a:t>)</a:t>
            </a:r>
            <a:endParaRPr lang="zh-CN" altLang="en-US" sz="2800" dirty="0" smtClean="0"/>
          </a:p>
          <a:p>
            <a:r>
              <a:rPr lang="en-US" altLang="zh-CN" sz="2800" b="1" dirty="0" err="1" smtClean="0"/>
              <a:t>Apriori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property:</a:t>
            </a:r>
            <a:r>
              <a:rPr lang="zh-CN" altLang="en-US" sz="2800" b="1" dirty="0" smtClean="0"/>
              <a:t> </a:t>
            </a:r>
            <a:r>
              <a:rPr lang="en-US" altLang="en-US" sz="2800" dirty="0" smtClean="0"/>
              <a:t>Any subset of a frequent </a:t>
            </a:r>
            <a:r>
              <a:rPr lang="en-US" altLang="en-US" sz="2800" dirty="0" err="1" smtClean="0"/>
              <a:t>itemset</a:t>
            </a:r>
            <a:r>
              <a:rPr lang="en-US" altLang="en-US" sz="2800" dirty="0" smtClean="0"/>
              <a:t> must be frequent</a:t>
            </a:r>
            <a:r>
              <a:rPr lang="en-US" altLang="zh-CN" sz="2800" dirty="0" smtClean="0"/>
              <a:t>.</a:t>
            </a:r>
            <a:r>
              <a:rPr lang="zh-CN" altLang="en-US" sz="2800" dirty="0" smtClean="0"/>
              <a:t> </a:t>
            </a:r>
            <a:r>
              <a:rPr lang="en-US" altLang="en-US" sz="2800" dirty="0" smtClean="0"/>
              <a:t>If any subset of an </a:t>
            </a:r>
            <a:r>
              <a:rPr lang="en-US" altLang="en-US" sz="2800" dirty="0" err="1" smtClean="0"/>
              <a:t>itemset</a:t>
            </a:r>
            <a:r>
              <a:rPr lang="en-US" altLang="en-US" sz="2800" dirty="0" smtClean="0"/>
              <a:t> S is infrequent, then there is no chance for S to be frequent—why do we even have to consider S</a:t>
            </a:r>
            <a:r>
              <a:rPr lang="en-US" altLang="zh-CN" sz="2800" dirty="0" smtClean="0"/>
              <a:t>?!</a:t>
            </a:r>
            <a:endParaRPr lang="en-US" altLang="en-US" sz="28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2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Apriori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Outline of </a:t>
            </a:r>
            <a:r>
              <a:rPr lang="en-US" altLang="en-US" sz="2400" dirty="0" err="1">
                <a:latin typeface="Corbel" charset="0"/>
                <a:ea typeface="Corbel" charset="0"/>
                <a:cs typeface="Corbel" charset="0"/>
              </a:rPr>
              <a:t>Apriori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(level-wise, candidate generation and test) 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Initially, scan DB once to get frequent 1-itemset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Repeat</a:t>
            </a:r>
          </a:p>
          <a:p>
            <a:pPr lvl="2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Generate length-(k+1) candidate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from length-k frequent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  <a:p>
            <a:pPr lvl="2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Test the candidates against DB to find </a:t>
            </a:r>
            <a:r>
              <a:rPr lang="en-US" altLang="en-US" sz="2000" b="1" dirty="0">
                <a:latin typeface="Corbel" charset="0"/>
                <a:ea typeface="Corbel" charset="0"/>
                <a:cs typeface="Corbel" charset="0"/>
              </a:rPr>
              <a:t>frequent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(k+1)-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  <a:p>
            <a:pPr lvl="2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Set k := k +1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Until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no frequent or candidate set can be generated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Return all the frequent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derived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56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FP-Growth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Idea: Frequent pattern growth (</a:t>
            </a:r>
            <a:r>
              <a:rPr lang="en-US" altLang="en-US" sz="2400" dirty="0" err="1">
                <a:latin typeface="Corbel" charset="0"/>
                <a:ea typeface="Corbel" charset="0"/>
                <a:cs typeface="Corbel" charset="0"/>
              </a:rPr>
              <a:t>FPGrowth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Find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frequent single items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and partition the database based on each such item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Recursively grow frequent patterns by doing the above for each partitioned database (also called </a:t>
            </a:r>
            <a:r>
              <a:rPr lang="en-US" altLang="en-US" sz="2400" b="1" i="1" dirty="0">
                <a:latin typeface="Corbel" charset="0"/>
                <a:ea typeface="Corbel" charset="0"/>
                <a:cs typeface="Corbel" charset="0"/>
              </a:rPr>
              <a:t>conditional database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To facilitate efficient processing, an efficient data structure,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FP-tree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, can be constructed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Mining becomes </a:t>
            </a:r>
          </a:p>
          <a:p>
            <a:pPr lvl="1">
              <a:spcAft>
                <a:spcPts val="600"/>
              </a:spcAft>
            </a:pP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Recursively construct and mine (conditional) FP-trees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Until the resulting FP-tree is empty, or until it contains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only one path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—single path will generate all the combinations of its sub-paths, each of which is a frequent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8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WikiBooks</a:t>
            </a:r>
            <a:r>
              <a:rPr lang="en-US" altLang="zh-CN" dirty="0" smtClean="0"/>
              <a:t>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en.wikibooks.org/wiki/Data_Mining_Algorithms_In_R/Frequent_Pattern_Mining/The_FP-Growth_Algorithm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7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mr-IN" altLang="zh-C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7794"/>
              </p:ext>
            </p:extLst>
          </p:nvPr>
        </p:nvGraphicFramePr>
        <p:xfrm>
          <a:off x="206478" y="1236376"/>
          <a:ext cx="8731044" cy="544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1410"/>
                <a:gridCol w="2319083"/>
                <a:gridCol w="3082835"/>
                <a:gridCol w="232771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Task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Cleaning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and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Integration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err="1" smtClean="0">
                          <a:solidFill>
                            <a:srgbClr val="FF0000"/>
                          </a:solidFill>
                        </a:rPr>
                        <a:t>mins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1600" dirty="0" smtClean="0"/>
                        <a:t>Task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Entity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name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candidate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generation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err="1" smtClean="0">
                          <a:solidFill>
                            <a:srgbClr val="FF0000"/>
                          </a:solidFill>
                        </a:rPr>
                        <a:t>mins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(Abbreviation</a:t>
                      </a:r>
                      <a:r>
                        <a:rPr lang="zh-CN" altLang="en-US" sz="1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or</a:t>
                      </a:r>
                      <a:r>
                        <a:rPr lang="zh-CN" altLang="en-US" sz="1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Capital-case</a:t>
                      </a:r>
                      <a:r>
                        <a:rPr lang="zh-CN" altLang="en-US" sz="14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b="1" baseline="0" dirty="0" smtClean="0">
                          <a:solidFill>
                            <a:srgbClr val="FF0000"/>
                          </a:solidFill>
                        </a:rPr>
                        <a:t>rules)</a:t>
                      </a:r>
                      <a:endParaRPr lang="en-US" sz="1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+40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mins</a:t>
                      </a:r>
                      <a:endParaRPr lang="en-US" dirty="0" smtClean="0"/>
                    </a:p>
                    <a:p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Apriori</a:t>
                      </a:r>
                      <a:r>
                        <a:rPr lang="en-US" altLang="zh-CN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Entity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name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quality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assessment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err="1" smtClean="0">
                          <a:solidFill>
                            <a:srgbClr val="FF0000"/>
                          </a:solidFill>
                        </a:rPr>
                        <a:t>mins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(support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2-gram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sig.)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+20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mins</a:t>
                      </a:r>
                      <a:endParaRPr lang="zh-CN" altLang="en-US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(n-gram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sig.)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Task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Entity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typing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err="1" smtClean="0">
                          <a:solidFill>
                            <a:srgbClr val="FF0000"/>
                          </a:solidFill>
                        </a:rPr>
                        <a:t>mins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(majority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voting)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+40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mins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clustering+typing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OR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(pattern-base</a:t>
                      </a:r>
                      <a:r>
                        <a:rPr lang="en-US" altLang="zh-CN" baseline="0" dirty="0" smtClean="0"/>
                        <a:t>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typing)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Task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Collaboration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discovery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err="1" smtClean="0">
                          <a:solidFill>
                            <a:srgbClr val="FF0000"/>
                          </a:solidFill>
                        </a:rPr>
                        <a:t>mins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(FP-Growth)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+5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mins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Kulc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2-itemsets)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75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err="1" smtClean="0"/>
                        <a:t>mins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+105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mins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=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180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err="1" smtClean="0"/>
                        <a:t>mins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=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="1" baseline="0" dirty="0" smtClean="0"/>
                        <a:t>3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hours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Grading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A,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B+,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A-,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B+,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A-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altLang="zh-CN" sz="1600" dirty="0" smtClean="0"/>
                        <a:t>×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(professor/student)</a:t>
                      </a:r>
                      <a:r>
                        <a:rPr lang="en-US" altLang="zh-CN" sz="1600" baseline="0" dirty="0" smtClean="0"/>
                        <a:t>:</a:t>
                      </a:r>
                      <a:endParaRPr lang="zh-CN" altLang="en-US" sz="1600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altLang="zh-CN" sz="1600" baseline="0" dirty="0" smtClean="0"/>
                        <a:t>0.5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to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3.0</a:t>
                      </a:r>
                      <a:endParaRPr lang="zh-CN" altLang="en-US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38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err="1" smtClean="0"/>
                        <a:t>mins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mr-IN" altLang="zh-CN" dirty="0" smtClean="0"/>
                        <a:t>–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3h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45mins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30mins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mr-IN" altLang="zh-CN" dirty="0" smtClean="0"/>
                        <a:t>–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="1" dirty="0" smtClean="0"/>
                        <a:t>9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hours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84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dirty="0" smtClean="0"/>
              <a:t>Interestingness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Subjective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Objective</a:t>
            </a:r>
            <a:endParaRPr lang="zh-CN" altLang="en-US" sz="2400" dirty="0" smtClean="0"/>
          </a:p>
          <a:p>
            <a:pPr lvl="2"/>
            <a:r>
              <a:rPr lang="en-US" altLang="zh-CN" dirty="0" smtClean="0"/>
              <a:t>Support,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confidence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Null-variant</a:t>
            </a:r>
            <a:endParaRPr lang="zh-CN" altLang="en-US" dirty="0"/>
          </a:p>
          <a:p>
            <a:pPr lvl="3"/>
            <a:r>
              <a:rPr lang="en-US" altLang="zh-CN" dirty="0" smtClean="0"/>
              <a:t>Lift:</a:t>
            </a:r>
            <a:r>
              <a:rPr lang="zh-CN" altLang="en-US" dirty="0" smtClean="0"/>
              <a:t> </a:t>
            </a:r>
            <a:r>
              <a:rPr lang="en-US" altLang="zh-CN" dirty="0" smtClean="0"/>
              <a:t>symmetric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Chi-square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Null-Invariance</a:t>
            </a:r>
            <a:endParaRPr lang="zh-CN" altLang="en-US" dirty="0" smtClean="0"/>
          </a:p>
          <a:p>
            <a:pPr lvl="3"/>
            <a:r>
              <a:rPr lang="en-US" altLang="zh-CN" dirty="0" err="1" smtClean="0"/>
              <a:t>AllConf</a:t>
            </a:r>
            <a:endParaRPr lang="zh-CN" altLang="en-US" dirty="0" smtClean="0"/>
          </a:p>
          <a:p>
            <a:pPr lvl="3"/>
            <a:r>
              <a:rPr lang="en-US" altLang="zh-CN" dirty="0" err="1" smtClean="0"/>
              <a:t>Jaccard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Cosine</a:t>
            </a:r>
            <a:endParaRPr lang="zh-CN" altLang="en-US" dirty="0" smtClean="0"/>
          </a:p>
          <a:p>
            <a:pPr lvl="3"/>
            <a:r>
              <a:rPr lang="en-US" altLang="zh-CN" dirty="0" err="1" smtClean="0"/>
              <a:t>Kulc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MaxConf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Imbalance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78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Chapter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7</a:t>
            </a:r>
            <a:r>
              <a:rPr lang="en-US" altLang="zh-CN" sz="4000" dirty="0" smtClean="0"/>
              <a:t>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Advanced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Frequent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Pattern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Mining</a:t>
            </a:r>
            <a:endParaRPr lang="en-US" sz="40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Diverse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endParaRPr lang="zh-CN" altLang="en-US" dirty="0" smtClean="0"/>
          </a:p>
          <a:p>
            <a:r>
              <a:rPr lang="en-US" altLang="zh-CN" dirty="0" smtClean="0"/>
              <a:t>Sequential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endParaRPr lang="zh-CN" altLang="en-US" dirty="0" smtClean="0"/>
          </a:p>
          <a:p>
            <a:r>
              <a:rPr lang="en-US" altLang="zh-CN" dirty="0" smtClean="0"/>
              <a:t>Graph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52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Diverse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endParaRPr lang="zh-CN" altLang="en-US" sz="2400" dirty="0" smtClean="0"/>
          </a:p>
          <a:p>
            <a:pPr lvl="1"/>
            <a:r>
              <a:rPr lang="en-US" altLang="en-US" sz="2000" dirty="0" smtClean="0"/>
              <a:t>Multiple-Level </a:t>
            </a:r>
            <a:r>
              <a:rPr lang="en-US" altLang="en-US" sz="2000" dirty="0"/>
              <a:t>Associations</a:t>
            </a:r>
          </a:p>
          <a:p>
            <a:pPr lvl="1"/>
            <a:r>
              <a:rPr lang="en-US" altLang="en-US" sz="2000" dirty="0" smtClean="0"/>
              <a:t>Multi-Dimensional </a:t>
            </a:r>
            <a:r>
              <a:rPr lang="en-US" altLang="en-US" sz="2000" dirty="0"/>
              <a:t>Associations</a:t>
            </a:r>
          </a:p>
          <a:p>
            <a:pPr lvl="1"/>
            <a:r>
              <a:rPr lang="en-US" altLang="en-US" sz="2000" dirty="0" smtClean="0"/>
              <a:t>Quantitative </a:t>
            </a:r>
            <a:r>
              <a:rPr lang="en-US" altLang="en-US" sz="2000" dirty="0"/>
              <a:t>Associations</a:t>
            </a:r>
          </a:p>
          <a:p>
            <a:pPr lvl="1"/>
            <a:r>
              <a:rPr lang="en-US" altLang="en-US" sz="2000" dirty="0" smtClean="0"/>
              <a:t>Negative Correlat</a:t>
            </a:r>
            <a:r>
              <a:rPr lang="en-US" altLang="zh-CN" sz="2000" dirty="0" smtClean="0"/>
              <a:t>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Patterns</a:t>
            </a:r>
            <a:endParaRPr lang="en-US" alt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873442"/>
              </p:ext>
            </p:extLst>
          </p:nvPr>
        </p:nvGraphicFramePr>
        <p:xfrm>
          <a:off x="457200" y="3680937"/>
          <a:ext cx="8229601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2288"/>
                <a:gridCol w="1690060"/>
                <a:gridCol w="2684207"/>
                <a:gridCol w="18730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Pattern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Closed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(Concepts)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Idea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1: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candidate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generation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and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pruning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Idea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2: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growth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Frequent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(</a:t>
                      </a:r>
                      <a:r>
                        <a:rPr lang="en-US" altLang="zh-CN" b="1" dirty="0" err="1" smtClean="0"/>
                        <a:t>itemset</a:t>
                      </a:r>
                      <a:r>
                        <a:rPr lang="en-US" altLang="zh-CN" b="1" dirty="0" smtClean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Closed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frequent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itemset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Apriori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(1994)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FP-Growth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(2000)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Sequential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Closed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seq.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GSP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(1996)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PrefixSpan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(2004)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Graph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Closed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graph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FSG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(2000-2001)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gSpan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(2002)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87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3" y="236590"/>
            <a:ext cx="4572000" cy="6119760"/>
          </a:xfrm>
        </p:spPr>
      </p:pic>
      <p:cxnSp>
        <p:nvCxnSpPr>
          <p:cNvPr id="7" name="Straight Connector 6"/>
          <p:cNvCxnSpPr/>
          <p:nvPr/>
        </p:nvCxnSpPr>
        <p:spPr>
          <a:xfrm>
            <a:off x="641446" y="5677469"/>
            <a:ext cx="3712191" cy="8614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1446" y="5677469"/>
            <a:ext cx="3712191" cy="8614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99132" y="236590"/>
            <a:ext cx="43448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Mid-term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exam:</a:t>
            </a:r>
            <a:endParaRPr lang="zh-CN" altLang="en-US" sz="2000" dirty="0" smtClean="0"/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Oct.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th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(Thursday)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</a:rPr>
              <a:t>:00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p</a:t>
            </a:r>
            <a:r>
              <a:rPr lang="en-US" altLang="zh-CN" sz="2000" dirty="0" smtClean="0">
                <a:solidFill>
                  <a:srgbClr val="FF0000"/>
                </a:solidFill>
              </a:rPr>
              <a:t>.m.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mr-IN" altLang="zh-CN" sz="2000" dirty="0" smtClean="0">
                <a:solidFill>
                  <a:srgbClr val="FF0000"/>
                </a:solidFill>
              </a:rPr>
              <a:t>–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3:15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p.m.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(75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minutes)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In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class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endParaRPr lang="zh-CN" altLang="en-US" sz="2000" dirty="0" smtClean="0"/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Take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a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pen!!!</a:t>
            </a:r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en-US" altLang="zh-CN" sz="2000" dirty="0" smtClean="0"/>
              <a:t>You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allowed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A4-size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double-sided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reference.</a:t>
            </a:r>
            <a:endParaRPr lang="zh-CN" altLang="en-US" sz="2000" dirty="0"/>
          </a:p>
          <a:p>
            <a:r>
              <a:rPr lang="en-US" altLang="zh-CN" sz="2000" dirty="0" smtClean="0"/>
              <a:t>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believe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you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write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</a:t>
            </a:r>
            <a:r>
              <a:rPr lang="mr-IN" altLang="zh-CN" sz="2000" dirty="0" smtClean="0"/>
              <a:t>…</a:t>
            </a:r>
            <a:endParaRPr lang="zh-CN" altLang="en-US" sz="2000" dirty="0" smtClean="0">
              <a:sym typeface="Wingdings"/>
            </a:endParaRPr>
          </a:p>
          <a:p>
            <a:endParaRPr lang="zh-CN" altLang="en-US" sz="2000" dirty="0">
              <a:sym typeface="Wingding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76" y="3458369"/>
            <a:ext cx="2480577" cy="2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05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answering,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maybe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he/she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4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Mid-Semester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Can we do teams please! </a:t>
            </a:r>
            <a:endParaRPr lang="zh-CN" altLang="en-US" sz="2000" dirty="0" smtClean="0"/>
          </a:p>
          <a:p>
            <a:pPr lvl="1"/>
            <a:r>
              <a:rPr lang="en-US" altLang="zh-CN" sz="1800" dirty="0" smtClean="0"/>
              <a:t>A: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Yes!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Go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Irish!</a:t>
            </a:r>
            <a:endParaRPr lang="zh-CN" altLang="en-US" sz="1800" dirty="0" smtClean="0"/>
          </a:p>
          <a:p>
            <a:r>
              <a:rPr lang="en-US" altLang="zh-CN" sz="2000" dirty="0" smtClean="0"/>
              <a:t>Comparative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grading:</a:t>
            </a:r>
            <a:r>
              <a:rPr lang="zh-CN" altLang="en-US" sz="2000" dirty="0"/>
              <a:t> </a:t>
            </a:r>
            <a:r>
              <a:rPr lang="en-US" sz="2000" dirty="0"/>
              <a:t>Extra credit should be awarded for additional tasks but 100% should be given if the 7 tasks are </a:t>
            </a:r>
            <a:r>
              <a:rPr lang="en-US" sz="2000" i="1" dirty="0">
                <a:solidFill>
                  <a:srgbClr val="FF0000"/>
                </a:solidFill>
              </a:rPr>
              <a:t>satisfactorily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completed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my</a:t>
            </a:r>
            <a:r>
              <a:rPr lang="zh-CN" altLang="en-US" sz="2000" dirty="0"/>
              <a:t> </a:t>
            </a:r>
            <a:r>
              <a:rPr lang="en-US" altLang="zh-CN" sz="2000" dirty="0"/>
              <a:t>answer:</a:t>
            </a:r>
            <a:r>
              <a:rPr lang="zh-CN" altLang="en-US" sz="2000" dirty="0"/>
              <a:t> </a:t>
            </a:r>
            <a:r>
              <a:rPr lang="en-US" altLang="zh-CN" sz="2000" dirty="0"/>
              <a:t>Yes</a:t>
            </a:r>
            <a:r>
              <a:rPr lang="en-US" altLang="zh-CN" sz="2000" dirty="0" smtClean="0"/>
              <a:t>!</a:t>
            </a:r>
            <a:endParaRPr lang="zh-CN" altLang="en-US" sz="2000" dirty="0" smtClean="0"/>
          </a:p>
          <a:p>
            <a:r>
              <a:rPr lang="en-US" altLang="zh-CN" sz="2000" dirty="0" smtClean="0"/>
              <a:t>Q:</a:t>
            </a:r>
            <a:r>
              <a:rPr lang="zh-CN" altLang="en-US" sz="2000" dirty="0" smtClean="0"/>
              <a:t> </a:t>
            </a:r>
            <a:r>
              <a:rPr lang="en-US" sz="2000" dirty="0"/>
              <a:t>Except for the basic 7 tasks, how many other tasks will each student does on average (according to your past experience)? I am afraid I </a:t>
            </a:r>
            <a:r>
              <a:rPr lang="en-US" sz="2000" dirty="0" smtClean="0"/>
              <a:t>don</a:t>
            </a:r>
            <a:r>
              <a:rPr lang="en-US" altLang="zh-CN" sz="2000" dirty="0" smtClean="0"/>
              <a:t>’</a:t>
            </a:r>
            <a:r>
              <a:rPr lang="en-US" sz="2000" dirty="0" smtClean="0"/>
              <a:t>t </a:t>
            </a:r>
            <a:r>
              <a:rPr lang="en-US" sz="2000" dirty="0"/>
              <a:t>have enough time to complete too many alternative tasks</a:t>
            </a:r>
            <a:r>
              <a:rPr lang="en-US" sz="2000" dirty="0" smtClean="0"/>
              <a:t>.</a:t>
            </a:r>
            <a:endParaRPr lang="zh-CN" altLang="en-US" sz="2000" dirty="0" smtClean="0"/>
          </a:p>
          <a:p>
            <a:pPr lvl="1"/>
            <a:r>
              <a:rPr lang="en-US" altLang="zh-CN" sz="1800" dirty="0" smtClean="0"/>
              <a:t>A: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3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(UIUC)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7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were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not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satisfactorily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completed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students’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self-evaluation.</a:t>
            </a:r>
            <a:endParaRPr lang="zh-CN" altLang="en-US" sz="1800" dirty="0" smtClean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only concern I have is that it seems really </a:t>
            </a:r>
            <a:r>
              <a:rPr lang="en-US" altLang="zh-CN" sz="2000" dirty="0">
                <a:solidFill>
                  <a:srgbClr val="FF0000"/>
                </a:solidFill>
              </a:rPr>
              <a:t>long</a:t>
            </a:r>
            <a:r>
              <a:rPr lang="en-US" altLang="zh-CN" sz="2000" dirty="0"/>
              <a:t> and </a:t>
            </a:r>
            <a:r>
              <a:rPr lang="en-US" altLang="zh-CN" sz="2000" dirty="0" smtClean="0">
                <a:solidFill>
                  <a:srgbClr val="FF0000"/>
                </a:solidFill>
              </a:rPr>
              <a:t>tedious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3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Mid-Semester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Ultimate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goals,</a:t>
            </a:r>
            <a:r>
              <a:rPr lang="zh-CN" altLang="en-US" sz="2400" dirty="0"/>
              <a:t> </a:t>
            </a:r>
            <a:r>
              <a:rPr lang="en-US" altLang="zh-CN" sz="2400" dirty="0"/>
              <a:t>Clarity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need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know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tests</a:t>
            </a:r>
            <a:endParaRPr lang="zh-CN" altLang="en-US" sz="2400" dirty="0"/>
          </a:p>
          <a:p>
            <a:r>
              <a:rPr lang="en-US" altLang="zh-CN" sz="2400" dirty="0" smtClean="0"/>
              <a:t>Slow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down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little:</a:t>
            </a:r>
            <a:r>
              <a:rPr lang="zh-CN" altLang="en-US" sz="2400" dirty="0"/>
              <a:t> </a:t>
            </a:r>
            <a:r>
              <a:rPr lang="en-US" altLang="zh-CN" sz="2400" dirty="0"/>
              <a:t>Vocabulary,</a:t>
            </a:r>
            <a:r>
              <a:rPr lang="zh-CN" altLang="en-US" sz="2400" dirty="0"/>
              <a:t> </a:t>
            </a:r>
            <a:r>
              <a:rPr lang="en-US" altLang="zh-CN" sz="2400" dirty="0"/>
              <a:t>In-class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explanation,</a:t>
            </a:r>
            <a:r>
              <a:rPr lang="zh-CN" altLang="en-US" sz="2400" dirty="0"/>
              <a:t> </a:t>
            </a:r>
            <a:r>
              <a:rPr lang="en-US" altLang="zh-CN" sz="2400" dirty="0"/>
              <a:t>Discussion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questions</a:t>
            </a:r>
            <a:endParaRPr lang="zh-CN" altLang="en-US" sz="2400" dirty="0"/>
          </a:p>
          <a:p>
            <a:r>
              <a:rPr lang="en-US" altLang="zh-CN" sz="2400" dirty="0" smtClean="0"/>
              <a:t>Examples,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details,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example,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Jupyter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notebook</a:t>
            </a:r>
            <a:endParaRPr lang="zh-CN" altLang="en-US" sz="2400" dirty="0" smtClean="0"/>
          </a:p>
          <a:p>
            <a:r>
              <a:rPr lang="en-US" altLang="zh-CN" sz="2400" dirty="0" smtClean="0"/>
              <a:t>Organization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slides</a:t>
            </a:r>
            <a:endParaRPr lang="zh-CN" altLang="en-US" sz="2400" dirty="0" smtClean="0"/>
          </a:p>
          <a:p>
            <a:r>
              <a:rPr lang="en-US" altLang="zh-CN" sz="2400" dirty="0" smtClean="0"/>
              <a:t>Notes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board</a:t>
            </a:r>
            <a:endParaRPr lang="zh-CN" altLang="en-US" sz="2400" dirty="0" smtClean="0"/>
          </a:p>
          <a:p>
            <a:r>
              <a:rPr lang="en-US" altLang="zh-CN" sz="2400" dirty="0" smtClean="0"/>
              <a:t>More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c</a:t>
            </a:r>
            <a:r>
              <a:rPr lang="en-US" altLang="zh-CN" sz="2400" dirty="0" smtClean="0"/>
              <a:t>andy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Alan</a:t>
            </a:r>
            <a:endParaRPr lang="zh-CN" alt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0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Mid-Semester</a:t>
            </a:r>
            <a:r>
              <a:rPr lang="zh-CN" altLang="en-US" dirty="0"/>
              <a:t> </a:t>
            </a:r>
            <a:r>
              <a:rPr lang="en-US" altLang="zh-CN" dirty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The original instructor </a:t>
            </a:r>
            <a:r>
              <a:rPr lang="en-US" sz="2400" dirty="0" smtClean="0"/>
              <a:t>didn</a:t>
            </a:r>
            <a:r>
              <a:rPr lang="en-US" altLang="zh-CN" sz="2400" dirty="0" smtClean="0"/>
              <a:t>’</a:t>
            </a:r>
            <a:r>
              <a:rPr lang="en-US" sz="2400" dirty="0" smtClean="0"/>
              <a:t>t </a:t>
            </a:r>
            <a:r>
              <a:rPr lang="en-US" sz="2400" dirty="0"/>
              <a:t>seem to know what was necessary to cover and the lectures were disjointed and hard to follow. Now that there is a consistent structure, I feel like I am very much behind after a confusing first three </a:t>
            </a:r>
            <a:r>
              <a:rPr lang="en-US" sz="2400" dirty="0" smtClean="0"/>
              <a:t>weeks</a:t>
            </a:r>
            <a:r>
              <a:rPr lang="en-US" altLang="zh-CN" sz="2400" dirty="0" smtClean="0"/>
              <a:t>.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A: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That’s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course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review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sym typeface="Wingdings"/>
              </a:rPr>
              <a:t></a:t>
            </a:r>
            <a:endParaRPr lang="zh-CN" altLang="en-US" sz="2400" dirty="0" smtClean="0"/>
          </a:p>
          <a:p>
            <a:r>
              <a:rPr lang="en-US" altLang="zh-CN" sz="2400" dirty="0"/>
              <a:t>T</a:t>
            </a:r>
            <a:r>
              <a:rPr lang="en-US" sz="2400" dirty="0"/>
              <a:t>here should really be more office hours - the hours picked out for the TA and Prof. Jiang is not sufficient for everyone</a:t>
            </a:r>
            <a:r>
              <a:rPr lang="en-US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A: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O</a:t>
            </a:r>
            <a:r>
              <a:rPr lang="en-US" altLang="zh-CN" sz="2400" dirty="0" smtClean="0"/>
              <a:t>nly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office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hours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sym typeface="Wingdings"/>
              </a:rPr>
              <a:t></a:t>
            </a:r>
            <a:endParaRPr lang="en-US" altLang="zh-CN" sz="2400" dirty="0" smtClean="0">
              <a:sym typeface="Wingdings"/>
            </a:endParaRPr>
          </a:p>
          <a:p>
            <a:r>
              <a:rPr lang="en-US" altLang="zh-CN" sz="2400" smtClean="0">
                <a:sym typeface="Wingdings"/>
              </a:rPr>
              <a:t>Learning little?</a:t>
            </a:r>
            <a:endParaRPr lang="en-US" altLang="zh-CN" sz="2400" dirty="0" smtClean="0">
              <a:sym typeface="Wingdings"/>
            </a:endParaRPr>
          </a:p>
          <a:p>
            <a:pPr lvl="1"/>
            <a:r>
              <a:rPr lang="en-US" altLang="zh-CN" sz="2000" dirty="0" smtClean="0">
                <a:sym typeface="Wingdings"/>
              </a:rPr>
              <a:t>Maybe you like Chapter 8 to 10 more: Classification and Clustering?</a:t>
            </a:r>
          </a:p>
          <a:p>
            <a:pPr lvl="1"/>
            <a:r>
              <a:rPr lang="en-US" altLang="zh-CN" sz="2000" dirty="0" smtClean="0">
                <a:sym typeface="Wingdings"/>
              </a:rPr>
              <a:t>Decision tree, Naïve </a:t>
            </a:r>
            <a:r>
              <a:rPr lang="en-US" altLang="zh-CN" sz="2000" dirty="0" err="1" smtClean="0">
                <a:sym typeface="Wingdings"/>
              </a:rPr>
              <a:t>bayes</a:t>
            </a:r>
            <a:r>
              <a:rPr lang="en-US" altLang="zh-CN" sz="2000" dirty="0" smtClean="0">
                <a:sym typeface="Wingdings"/>
              </a:rPr>
              <a:t>, SVM, K-means, K-</a:t>
            </a:r>
            <a:r>
              <a:rPr lang="en-US" altLang="zh-CN" sz="2000" dirty="0" err="1" smtClean="0">
                <a:sym typeface="Wingdings"/>
              </a:rPr>
              <a:t>medoids</a:t>
            </a:r>
            <a:r>
              <a:rPr lang="en-US" altLang="zh-CN" sz="2000" dirty="0" smtClean="0">
                <a:sym typeface="Wingdings"/>
              </a:rPr>
              <a:t>, DBSCAN</a:t>
            </a:r>
            <a:r>
              <a:rPr lang="mr-IN" altLang="zh-CN" sz="2000" dirty="0" smtClean="0">
                <a:sym typeface="Wingdings"/>
              </a:rPr>
              <a:t>…</a:t>
            </a:r>
            <a:r>
              <a:rPr lang="en-US" altLang="zh-CN" sz="2000" dirty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that </a:t>
            </a:r>
            <a:r>
              <a:rPr lang="en-US" altLang="zh-CN" sz="2000" dirty="0" smtClean="0">
                <a:sym typeface="Wingdings"/>
              </a:rPr>
              <a:t>have big overlapping with machine learning.</a:t>
            </a:r>
          </a:p>
          <a:p>
            <a:pPr lvl="1"/>
            <a:r>
              <a:rPr lang="en-US" altLang="zh-CN" sz="2000" dirty="0" smtClean="0">
                <a:sym typeface="Wingdings"/>
              </a:rPr>
              <a:t>But we need to know the “history” of Data Science: Cube, Warehouse, Frequent Patterns </a:t>
            </a:r>
            <a:r>
              <a:rPr lang="mr-IN" altLang="zh-CN" sz="2000" dirty="0" smtClean="0">
                <a:sym typeface="Wingdings"/>
              </a:rPr>
              <a:t>…</a:t>
            </a:r>
            <a:r>
              <a:rPr lang="en-US" altLang="zh-CN" sz="2000" dirty="0" smtClean="0">
                <a:sym typeface="Wingdings"/>
              </a:rPr>
              <a:t> (Philosophy: Frequency tells knowledge.)</a:t>
            </a:r>
            <a:endParaRPr lang="zh-CN" alt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1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Can process raw data: </a:t>
            </a:r>
            <a:r>
              <a:rPr lang="en-US" b="1" dirty="0" smtClean="0">
                <a:solidFill>
                  <a:srgbClr val="0070C0"/>
                </a:solidFill>
              </a:rPr>
              <a:t>data cleaning, data integration</a:t>
            </a:r>
            <a:r>
              <a:rPr lang="en-US" b="1" dirty="0" smtClean="0">
                <a:solidFill>
                  <a:srgbClr val="FF0000"/>
                </a:solidFill>
              </a:rPr>
              <a:t>, data reduction, dimension reduction</a:t>
            </a:r>
          </a:p>
          <a:p>
            <a:r>
              <a:rPr lang="en-US" dirty="0" smtClean="0"/>
              <a:t>Can describe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OLAP,</a:t>
            </a:r>
            <a:r>
              <a:rPr lang="zh-CN" altLang="en-US" dirty="0" smtClean="0"/>
              <a:t> </a:t>
            </a:r>
            <a:r>
              <a:rPr lang="en-US" dirty="0" smtClean="0"/>
              <a:t>data cube concepts and technology that work on multi-dimensional data</a:t>
            </a:r>
            <a:r>
              <a:rPr lang="en-US" altLang="zh-CN" dirty="0" smtClean="0"/>
              <a:t>sets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Can use </a:t>
            </a:r>
            <a:r>
              <a:rPr lang="en-US" b="1" dirty="0" err="1" smtClean="0">
                <a:solidFill>
                  <a:srgbClr val="FF0000"/>
                </a:solidFill>
              </a:rPr>
              <a:t>Apriori</a:t>
            </a:r>
            <a:r>
              <a:rPr lang="en-US" b="1" dirty="0" smtClean="0">
                <a:solidFill>
                  <a:srgbClr val="FF0000"/>
                </a:solidFill>
              </a:rPr>
              <a:t> and FP-Growth for </a:t>
            </a:r>
            <a:r>
              <a:rPr lang="en-US" b="1" dirty="0" smtClean="0">
                <a:solidFill>
                  <a:srgbClr val="0070C0"/>
                </a:solidFill>
              </a:rPr>
              <a:t>frequent pattern mining</a:t>
            </a:r>
          </a:p>
          <a:p>
            <a:r>
              <a:rPr lang="en-US" dirty="0" smtClean="0"/>
              <a:t>Can describe diverse patterns, sequential patterns, graph patterns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Decision Tree, Naïve Bayes, Ensembles for </a:t>
            </a:r>
            <a:r>
              <a:rPr lang="en-US" b="1" dirty="0" smtClean="0">
                <a:solidFill>
                  <a:srgbClr val="0070C0"/>
                </a:solidFill>
              </a:rPr>
              <a:t>classification</a:t>
            </a:r>
          </a:p>
          <a:p>
            <a:r>
              <a:rPr lang="en-US" dirty="0" smtClean="0"/>
              <a:t>Can describe SVMs and Neural Networks for classification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K-Partitioning Methods (K-Means, etc.) for </a:t>
            </a:r>
            <a:r>
              <a:rPr lang="en-US" b="1" dirty="0" smtClean="0">
                <a:solidFill>
                  <a:srgbClr val="0070C0"/>
                </a:solidFill>
              </a:rPr>
              <a:t>clustering</a:t>
            </a:r>
          </a:p>
          <a:p>
            <a:r>
              <a:rPr lang="en-US" dirty="0" smtClean="0"/>
              <a:t>Can describe Kernel-based Clustering and Density-based Clustering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appropriate measures to </a:t>
            </a:r>
            <a:r>
              <a:rPr lang="en-US" b="1" dirty="0" smtClean="0">
                <a:solidFill>
                  <a:srgbClr val="0070C0"/>
                </a:solidFill>
              </a:rPr>
              <a:t>evaluate results </a:t>
            </a:r>
            <a:r>
              <a:rPr lang="en-US" b="1" dirty="0" smtClean="0">
                <a:solidFill>
                  <a:srgbClr val="FF0000"/>
                </a:solidFill>
              </a:rPr>
              <a:t>of different functionalities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558129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endParaRPr lang="zh-CN" alt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3524588"/>
          </a:xfrm>
        </p:spPr>
        <p:txBody>
          <a:bodyPr>
            <a:normAutofit/>
          </a:bodyPr>
          <a:lstStyle/>
          <a:p>
            <a:pPr algn="l"/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Course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Review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1: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47912</TotalTime>
  <Words>1794</Words>
  <Application>Microsoft Macintosh PowerPoint</Application>
  <PresentationFormat>On-screen Show (4:3)</PresentationFormat>
  <Paragraphs>329</Paragraphs>
  <Slides>44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Calibri</vt:lpstr>
      <vt:lpstr>Corbel</vt:lpstr>
      <vt:lpstr>Mangal</vt:lpstr>
      <vt:lpstr>Wingdings</vt:lpstr>
      <vt:lpstr>华文楷体</vt:lpstr>
      <vt:lpstr>宋体</vt:lpstr>
      <vt:lpstr>Arial</vt:lpstr>
      <vt:lpstr>Office Theme</vt:lpstr>
      <vt:lpstr>Document</vt:lpstr>
      <vt:lpstr>Announcement</vt:lpstr>
      <vt:lpstr>Announcement (cont.)</vt:lpstr>
      <vt:lpstr>PRINCIPLE</vt:lpstr>
      <vt:lpstr>My Grading Could Be…</vt:lpstr>
      <vt:lpstr>My Response to Mid-Semester Survey</vt:lpstr>
      <vt:lpstr>My Response to Mid-Semester Survey</vt:lpstr>
      <vt:lpstr>My Response to Mid-Semester Survey</vt:lpstr>
      <vt:lpstr>Concrete Learning Goals</vt:lpstr>
      <vt:lpstr>Course Review 1: Chapter 1 to 7  </vt:lpstr>
      <vt:lpstr>Chapter 1: Introduction</vt:lpstr>
      <vt:lpstr>What is Data Science?</vt:lpstr>
      <vt:lpstr>Our Definition of the Course</vt:lpstr>
      <vt:lpstr>Data Science Research</vt:lpstr>
      <vt:lpstr>Chapter 2: Getting to know your data</vt:lpstr>
      <vt:lpstr>Concepts</vt:lpstr>
      <vt:lpstr>Distance and Similarity</vt:lpstr>
      <vt:lpstr>HW1-Q2</vt:lpstr>
      <vt:lpstr>HW1-Q3</vt:lpstr>
      <vt:lpstr>HW1-Q5</vt:lpstr>
      <vt:lpstr>HW1-Q6</vt:lpstr>
      <vt:lpstr>Chapter 3: Data Processing</vt:lpstr>
      <vt:lpstr>Cleaning and Integration</vt:lpstr>
      <vt:lpstr>Reduction</vt:lpstr>
      <vt:lpstr>HW1-Q7</vt:lpstr>
      <vt:lpstr>HW1-Q8</vt:lpstr>
      <vt:lpstr>Chapter 4: Data Cube</vt:lpstr>
      <vt:lpstr>Data Cube</vt:lpstr>
      <vt:lpstr>Iceberg Cube</vt:lpstr>
      <vt:lpstr>HW2-Q1</vt:lpstr>
      <vt:lpstr>HW2-Q3</vt:lpstr>
      <vt:lpstr>Chapter 5: Cube Computation, Data Warehouse and OLAP</vt:lpstr>
      <vt:lpstr>Cube Computation</vt:lpstr>
      <vt:lpstr>Data Warehouse and OLAP</vt:lpstr>
      <vt:lpstr>HW2-Q4</vt:lpstr>
      <vt:lpstr>Chapter 6: Frequent Pattern Mining</vt:lpstr>
      <vt:lpstr>Concepts</vt:lpstr>
      <vt:lpstr>Apriori</vt:lpstr>
      <vt:lpstr>FP-Growth</vt:lpstr>
      <vt:lpstr>Try WikiBooks’ Example</vt:lpstr>
      <vt:lpstr>Pattern Evaluation</vt:lpstr>
      <vt:lpstr>Chapter 7: Advanced Frequent Pattern Mining</vt:lpstr>
      <vt:lpstr>Concepts</vt:lpstr>
      <vt:lpstr>PowerPoint Presentation</vt:lpstr>
      <vt:lpstr>Alan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2108</cp:revision>
  <cp:lastPrinted>2017-01-15T22:23:57Z</cp:lastPrinted>
  <dcterms:created xsi:type="dcterms:W3CDTF">2015-05-16T14:51:23Z</dcterms:created>
  <dcterms:modified xsi:type="dcterms:W3CDTF">2017-09-29T19:53:43Z</dcterms:modified>
</cp:coreProperties>
</file>